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Lst>
  <p:sldSz cx="36576000" cy="29260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480050" y="3285066"/>
            <a:ext cx="29260800" cy="71187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3" name="Body Level One…"/>
          <p:cNvSpPr txBox="1"/>
          <p:nvPr>
            <p:ph type="body" idx="1"/>
          </p:nvPr>
        </p:nvSpPr>
        <p:spPr>
          <a:xfrm>
            <a:off x="20415250" y="10403840"/>
            <a:ext cx="14325600" cy="188569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33552452" y="26657300"/>
            <a:ext cx="281939" cy="287085"/>
          </a:xfrm>
          <a:prstGeom prst="rect">
            <a:avLst/>
          </a:prstGeom>
          <a:ln w="12700">
            <a:miter lim="400000"/>
          </a:ln>
        </p:spPr>
        <p:txBody>
          <a:bodyPr wrap="none" lIns="45718" tIns="45718" rIns="45718" bIns="45718">
            <a:spAutoFit/>
          </a:bodyPr>
          <a:lstStyle>
            <a:lvl1pPr algn="r">
              <a:defRPr sz="1400">
                <a:latin typeface="Times New Roman"/>
                <a:ea typeface="Times New Roman"/>
                <a:cs typeface="Times New Roman"/>
                <a:sym typeface="Times New Roma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Times New Roman"/>
          <a:ea typeface="Times New Roman"/>
          <a:cs typeface="Times New Roman"/>
          <a:sym typeface="Times New Roman"/>
        </a:defRPr>
      </a:lvl9pPr>
    </p:titleStyle>
    <p:bodyStyle>
      <a:lvl1pPr marL="342900" marR="0" indent="-3429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1pPr>
      <a:lvl2pPr marL="783771" marR="0" indent="-326571"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2pPr>
      <a:lvl3pPr marL="1219200" marR="0" indent="-3048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3pPr>
      <a:lvl4pPr marL="17373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4pPr>
      <a:lvl5pPr marL="22352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5pPr>
      <a:lvl6pPr marL="26924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6pPr>
      <a:lvl7pPr marL="31496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7pPr>
      <a:lvl8pPr marL="36068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8pPr>
      <a:lvl9pPr marL="4064000" marR="0" indent="-4064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1pPr>
      <a:lvl2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2pPr>
      <a:lvl3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3pPr>
      <a:lvl4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4pPr>
      <a:lvl5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5pPr>
      <a:lvl6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6pPr>
      <a:lvl7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7pPr>
      <a:lvl8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8pPr>
      <a:lvl9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2.png"/><Relationship Id="rId9" Type="http://schemas.openxmlformats.org/officeDocument/2006/relationships/image" Target="../media/image6.jpeg"/><Relationship Id="rId10" Type="http://schemas.openxmlformats.org/officeDocument/2006/relationships/image" Target="../media/image7.jpeg"/><Relationship Id="rId11" Type="http://schemas.openxmlformats.org/officeDocument/2006/relationships/image" Target="../media/image8.jpeg"/><Relationship Id="rId12" Type="http://schemas.openxmlformats.org/officeDocument/2006/relationships/image" Target="../media/image9.jpeg"/><Relationship Id="rId13" Type="http://schemas.openxmlformats.org/officeDocument/2006/relationships/image" Target="../media/image3.pn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Shape 20"/>
          <p:cNvSpPr/>
          <p:nvPr/>
        </p:nvSpPr>
        <p:spPr>
          <a:xfrm flipH="1">
            <a:off x="-1" y="0"/>
            <a:ext cx="2" cy="244475"/>
          </a:xfrm>
          <a:prstGeom prst="line">
            <a:avLst/>
          </a:prstGeom>
          <a:ln w="3175">
            <a:solidFill>
              <a:srgbClr val="000000"/>
            </a:solidFill>
          </a:ln>
        </p:spPr>
        <p:txBody>
          <a:bodyPr lIns="45718" tIns="45718" rIns="45718" bIns="45718"/>
          <a:lstStyle/>
          <a:p>
            <a:pPr/>
          </a:p>
        </p:txBody>
      </p:sp>
      <p:sp>
        <p:nvSpPr>
          <p:cNvPr id="21" name="Shape 21"/>
          <p:cNvSpPr/>
          <p:nvPr/>
        </p:nvSpPr>
        <p:spPr>
          <a:xfrm>
            <a:off x="-1" y="1586"/>
            <a:ext cx="381003" cy="3"/>
          </a:xfrm>
          <a:prstGeom prst="line">
            <a:avLst/>
          </a:prstGeom>
          <a:ln w="3175">
            <a:solidFill>
              <a:srgbClr val="000000"/>
            </a:solidFill>
          </a:ln>
        </p:spPr>
        <p:txBody>
          <a:bodyPr lIns="45718" tIns="45718" rIns="45718" bIns="45718"/>
          <a:lstStyle/>
          <a:p>
            <a:pPr/>
          </a:p>
        </p:txBody>
      </p:sp>
      <p:sp>
        <p:nvSpPr>
          <p:cNvPr id="22" name="Shape 22"/>
          <p:cNvSpPr/>
          <p:nvPr/>
        </p:nvSpPr>
        <p:spPr>
          <a:xfrm>
            <a:off x="36576000" y="0"/>
            <a:ext cx="0" cy="244475"/>
          </a:xfrm>
          <a:prstGeom prst="line">
            <a:avLst/>
          </a:prstGeom>
          <a:ln w="3175">
            <a:solidFill>
              <a:srgbClr val="000000"/>
            </a:solidFill>
          </a:ln>
        </p:spPr>
        <p:txBody>
          <a:bodyPr lIns="45718" tIns="45718" rIns="45718" bIns="45718"/>
          <a:lstStyle/>
          <a:p>
            <a:pPr/>
          </a:p>
        </p:txBody>
      </p:sp>
      <p:sp>
        <p:nvSpPr>
          <p:cNvPr id="23" name="Shape 23"/>
          <p:cNvSpPr/>
          <p:nvPr/>
        </p:nvSpPr>
        <p:spPr>
          <a:xfrm>
            <a:off x="36195000" y="0"/>
            <a:ext cx="381002" cy="0"/>
          </a:xfrm>
          <a:prstGeom prst="line">
            <a:avLst/>
          </a:prstGeom>
          <a:ln w="3175">
            <a:solidFill>
              <a:srgbClr val="000000"/>
            </a:solidFill>
          </a:ln>
        </p:spPr>
        <p:txBody>
          <a:bodyPr lIns="45718" tIns="45718" rIns="45718" bIns="45718"/>
          <a:lstStyle/>
          <a:p>
            <a:pPr/>
          </a:p>
        </p:txBody>
      </p:sp>
      <p:sp>
        <p:nvSpPr>
          <p:cNvPr id="24" name="Shape 24"/>
          <p:cNvSpPr/>
          <p:nvPr/>
        </p:nvSpPr>
        <p:spPr>
          <a:xfrm flipH="1">
            <a:off x="-1" y="29016324"/>
            <a:ext cx="2" cy="242889"/>
          </a:xfrm>
          <a:prstGeom prst="line">
            <a:avLst/>
          </a:prstGeom>
          <a:ln w="3175">
            <a:solidFill>
              <a:srgbClr val="000000"/>
            </a:solidFill>
          </a:ln>
        </p:spPr>
        <p:txBody>
          <a:bodyPr lIns="45718" tIns="45718" rIns="45718" bIns="45718"/>
          <a:lstStyle/>
          <a:p>
            <a:pPr/>
          </a:p>
        </p:txBody>
      </p:sp>
      <p:sp>
        <p:nvSpPr>
          <p:cNvPr id="25" name="Shape 25"/>
          <p:cNvSpPr/>
          <p:nvPr/>
        </p:nvSpPr>
        <p:spPr>
          <a:xfrm>
            <a:off x="-1" y="29252861"/>
            <a:ext cx="381003" cy="3"/>
          </a:xfrm>
          <a:prstGeom prst="line">
            <a:avLst/>
          </a:prstGeom>
          <a:ln w="3175">
            <a:solidFill>
              <a:srgbClr val="000000"/>
            </a:solidFill>
          </a:ln>
        </p:spPr>
        <p:txBody>
          <a:bodyPr lIns="45718" tIns="45718" rIns="45718" bIns="45718"/>
          <a:lstStyle/>
          <a:p>
            <a:pPr/>
          </a:p>
        </p:txBody>
      </p:sp>
      <p:sp>
        <p:nvSpPr>
          <p:cNvPr id="26" name="Shape 26"/>
          <p:cNvSpPr/>
          <p:nvPr/>
        </p:nvSpPr>
        <p:spPr>
          <a:xfrm>
            <a:off x="36576000" y="29016324"/>
            <a:ext cx="1" cy="242889"/>
          </a:xfrm>
          <a:prstGeom prst="line">
            <a:avLst/>
          </a:prstGeom>
          <a:ln w="3175">
            <a:solidFill>
              <a:srgbClr val="000000"/>
            </a:solidFill>
          </a:ln>
        </p:spPr>
        <p:txBody>
          <a:bodyPr lIns="45718" tIns="45718" rIns="45718" bIns="45718"/>
          <a:lstStyle/>
          <a:p>
            <a:pPr/>
          </a:p>
        </p:txBody>
      </p:sp>
      <p:sp>
        <p:nvSpPr>
          <p:cNvPr id="27" name="Shape 27"/>
          <p:cNvSpPr/>
          <p:nvPr/>
        </p:nvSpPr>
        <p:spPr>
          <a:xfrm>
            <a:off x="36195000" y="29259211"/>
            <a:ext cx="381002" cy="3"/>
          </a:xfrm>
          <a:prstGeom prst="line">
            <a:avLst/>
          </a:prstGeom>
          <a:ln w="3175">
            <a:solidFill>
              <a:srgbClr val="000000"/>
            </a:solidFill>
          </a:ln>
        </p:spPr>
        <p:txBody>
          <a:bodyPr lIns="45718" tIns="45718" rIns="45718" bIns="45718"/>
          <a:lstStyle/>
          <a:p>
            <a:pPr/>
          </a:p>
        </p:txBody>
      </p:sp>
      <p:sp>
        <p:nvSpPr>
          <p:cNvPr id="28" name="Shape 28"/>
          <p:cNvSpPr/>
          <p:nvPr/>
        </p:nvSpPr>
        <p:spPr>
          <a:xfrm>
            <a:off x="-2" y="3047999"/>
            <a:ext cx="36576004" cy="1143003"/>
          </a:xfrm>
          <a:prstGeom prst="rect">
            <a:avLst/>
          </a:prstGeom>
          <a:gradFill>
            <a:gsLst>
              <a:gs pos="0">
                <a:schemeClr val="accent1"/>
              </a:gs>
              <a:gs pos="8999">
                <a:schemeClr val="accent1"/>
              </a:gs>
              <a:gs pos="10000">
                <a:srgbClr val="595959"/>
              </a:gs>
              <a:gs pos="100000">
                <a:srgbClr val="595959"/>
              </a:gs>
            </a:gsLst>
            <a:lin ang="16200000"/>
          </a:gradFill>
          <a:ln w="12700">
            <a:miter lim="400000"/>
          </a:ln>
        </p:spPr>
        <p:txBody>
          <a:bodyPr lIns="45718" tIns="45718" rIns="45718" bIns="45718" anchor="ctr"/>
          <a:lstStyle/>
          <a:p>
            <a:pPr algn="ctr" defTabSz="4387850">
              <a:defRPr sz="5400">
                <a:solidFill>
                  <a:srgbClr val="FFFFFF"/>
                </a:solidFill>
                <a:latin typeface="Times New Roman"/>
                <a:ea typeface="Times New Roman"/>
                <a:cs typeface="Times New Roman"/>
                <a:sym typeface="Times New Roman"/>
              </a:defRPr>
            </a:pPr>
          </a:p>
        </p:txBody>
      </p:sp>
      <p:grpSp>
        <p:nvGrpSpPr>
          <p:cNvPr id="31" name="Group 31"/>
          <p:cNvGrpSpPr/>
          <p:nvPr/>
        </p:nvGrpSpPr>
        <p:grpSpPr>
          <a:xfrm>
            <a:off x="381000" y="4464050"/>
            <a:ext cx="11449050" cy="1279525"/>
            <a:chOff x="0" y="0"/>
            <a:chExt cx="11449050" cy="1279525"/>
          </a:xfrm>
        </p:grpSpPr>
        <p:sp>
          <p:nvSpPr>
            <p:cNvPr id="29" name="Shape 29"/>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p>
          </p:txBody>
        </p:sp>
        <p:sp>
          <p:nvSpPr>
            <p:cNvPr id="30" name="Shape 30"/>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pPr/>
              <a:r>
                <a:t>Abstract</a:t>
              </a:r>
            </a:p>
          </p:txBody>
        </p:sp>
      </p:grpSp>
      <p:grpSp>
        <p:nvGrpSpPr>
          <p:cNvPr id="34" name="Group 34"/>
          <p:cNvGrpSpPr/>
          <p:nvPr/>
        </p:nvGrpSpPr>
        <p:grpSpPr>
          <a:xfrm>
            <a:off x="381000" y="5835650"/>
            <a:ext cx="11449050" cy="4006850"/>
            <a:chOff x="0" y="0"/>
            <a:chExt cx="11449050" cy="4006850"/>
          </a:xfrm>
        </p:grpSpPr>
        <p:sp>
          <p:nvSpPr>
            <p:cNvPr id="32" name="Shape 32"/>
            <p:cNvSpPr/>
            <p:nvPr/>
          </p:nvSpPr>
          <p:spPr>
            <a:xfrm>
              <a:off x="0" y="0"/>
              <a:ext cx="11449050" cy="4006850"/>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p>
          </p:txBody>
        </p:sp>
        <p:sp>
          <p:nvSpPr>
            <p:cNvPr id="33" name="Shape 33"/>
            <p:cNvSpPr txBox="1"/>
            <p:nvPr/>
          </p:nvSpPr>
          <p:spPr>
            <a:xfrm>
              <a:off x="279400" y="274126"/>
              <a:ext cx="11169650" cy="345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 put UW hats and glasses on faces for both images and videos in real time like a “Snapchat” filter</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 did this using a mix of facial feature recognition and math</a:t>
              </a:r>
            </a:p>
          </p:txBody>
        </p:sp>
      </p:grpSp>
      <p:grpSp>
        <p:nvGrpSpPr>
          <p:cNvPr id="37" name="Group 37"/>
          <p:cNvGrpSpPr/>
          <p:nvPr/>
        </p:nvGrpSpPr>
        <p:grpSpPr>
          <a:xfrm>
            <a:off x="381000" y="10537825"/>
            <a:ext cx="11449050" cy="1281114"/>
            <a:chOff x="0" y="0"/>
            <a:chExt cx="11449050" cy="1281113"/>
          </a:xfrm>
        </p:grpSpPr>
        <p:sp>
          <p:nvSpPr>
            <p:cNvPr id="35" name="Shape 35"/>
            <p:cNvSpPr/>
            <p:nvPr/>
          </p:nvSpPr>
          <p:spPr>
            <a:xfrm>
              <a:off x="0" y="0"/>
              <a:ext cx="11449050" cy="1281114"/>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p>
          </p:txBody>
        </p:sp>
        <p:sp>
          <p:nvSpPr>
            <p:cNvPr id="36" name="Shape 36"/>
            <p:cNvSpPr txBox="1"/>
            <p:nvPr/>
          </p:nvSpPr>
          <p:spPr>
            <a:xfrm>
              <a:off x="0" y="215704"/>
              <a:ext cx="11449050" cy="849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pPr/>
              <a:r>
                <a:t>Process</a:t>
              </a:r>
            </a:p>
          </p:txBody>
        </p:sp>
      </p:grpSp>
      <p:grpSp>
        <p:nvGrpSpPr>
          <p:cNvPr id="40" name="Group 40"/>
          <p:cNvGrpSpPr/>
          <p:nvPr/>
        </p:nvGrpSpPr>
        <p:grpSpPr>
          <a:xfrm>
            <a:off x="381000" y="11145075"/>
            <a:ext cx="11449050" cy="18127100"/>
            <a:chOff x="0" y="-764349"/>
            <a:chExt cx="11449050" cy="18127099"/>
          </a:xfrm>
        </p:grpSpPr>
        <p:sp>
          <p:nvSpPr>
            <p:cNvPr id="38" name="Shape 38"/>
            <p:cNvSpPr/>
            <p:nvPr/>
          </p:nvSpPr>
          <p:spPr>
            <a:xfrm>
              <a:off x="0" y="0"/>
              <a:ext cx="11449050" cy="16532225"/>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p>
          </p:txBody>
        </p:sp>
        <p:sp>
          <p:nvSpPr>
            <p:cNvPr id="39" name="Shape 39"/>
            <p:cNvSpPr txBox="1"/>
            <p:nvPr/>
          </p:nvSpPr>
          <p:spPr>
            <a:xfrm>
              <a:off x="279400" y="-764350"/>
              <a:ext cx="10871200" cy="18127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 first looked at OpenPose to get an understanding of what features were available/landmarked as features people have used for similar facial recognition/detection projects in the past However, we decided not to use OpenPose because the library was more complex than we needed it to be to accomplish what we wanted to do</a:t>
              </a:r>
            </a:p>
            <a:p>
              <a:pPr defTabSz="4387850">
                <a:spcBef>
                  <a:spcPts val="1200"/>
                </a:spcBef>
                <a:defRPr b="1" sz="4400" u="sng">
                  <a:latin typeface="Times New Roman"/>
                  <a:ea typeface="Times New Roman"/>
                  <a:cs typeface="Times New Roman"/>
                  <a:sym typeface="Times New Roman"/>
                </a:defRPr>
              </a:pPr>
              <a:r>
                <a:t>General</a:t>
              </a:r>
              <a:r>
                <a:rPr b="0" u="none"/>
                <a:t>: </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 used OpenCV, dlib, and the model to detect and obtain the features of faces</a:t>
              </a:r>
            </a:p>
            <a:p>
              <a:pPr defTabSz="4387850">
                <a:spcBef>
                  <a:spcPts val="1200"/>
                </a:spcBef>
                <a:defRPr b="1" sz="4400" u="sng">
                  <a:latin typeface="Times New Roman"/>
                  <a:ea typeface="Times New Roman"/>
                  <a:cs typeface="Times New Roman"/>
                  <a:sym typeface="Times New Roman"/>
                </a:defRPr>
              </a:pPr>
              <a:r>
                <a:t>Image</a:t>
              </a:r>
              <a:r>
                <a:rPr b="0" u="none"/>
                <a:t>: </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 calculated [MATT SHOULD DO THIS]</a:t>
              </a:r>
            </a:p>
            <a:p>
              <a:pPr defTabSz="4387850">
                <a:spcBef>
                  <a:spcPts val="1200"/>
                </a:spcBef>
                <a:defRPr b="1" sz="4400" u="sng">
                  <a:latin typeface="Times New Roman"/>
                  <a:ea typeface="Times New Roman"/>
                  <a:cs typeface="Times New Roman"/>
                  <a:sym typeface="Times New Roman"/>
                </a:defRPr>
              </a:pPr>
              <a:r>
                <a:t>Video</a:t>
              </a:r>
              <a:r>
                <a:rPr b="0" u="none"/>
                <a:t>: (Extra feature)</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 used our webcam and detected faces from each frame and overlaid glasses where the faces were. However, this presents more challenges since we need to resize the glasses and rotate them in each frame. Moreover, due to the angle that a person looks at the camera, the glasses should be represented in the same angle as well. 3-D constructing such glasses would be optimal but we don’t have time to do so</a:t>
              </a:r>
            </a:p>
          </p:txBody>
        </p:sp>
      </p:grpSp>
      <p:grpSp>
        <p:nvGrpSpPr>
          <p:cNvPr id="43" name="Group 43"/>
          <p:cNvGrpSpPr/>
          <p:nvPr/>
        </p:nvGrpSpPr>
        <p:grpSpPr>
          <a:xfrm>
            <a:off x="24745950" y="4464050"/>
            <a:ext cx="11449050" cy="1279525"/>
            <a:chOff x="0" y="0"/>
            <a:chExt cx="11449050" cy="1279525"/>
          </a:xfrm>
        </p:grpSpPr>
        <p:sp>
          <p:nvSpPr>
            <p:cNvPr id="41" name="Shape 41"/>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p>
          </p:txBody>
        </p:sp>
        <p:sp>
          <p:nvSpPr>
            <p:cNvPr id="42" name="Shape 42"/>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pPr/>
              <a:r>
                <a:t>Results</a:t>
              </a:r>
            </a:p>
          </p:txBody>
        </p:sp>
      </p:grpSp>
      <p:grpSp>
        <p:nvGrpSpPr>
          <p:cNvPr id="46" name="Group 46"/>
          <p:cNvGrpSpPr/>
          <p:nvPr/>
        </p:nvGrpSpPr>
        <p:grpSpPr>
          <a:xfrm>
            <a:off x="24745950" y="5835650"/>
            <a:ext cx="11449050" cy="17135476"/>
            <a:chOff x="0" y="0"/>
            <a:chExt cx="11449050" cy="17135475"/>
          </a:xfrm>
        </p:grpSpPr>
        <p:sp>
          <p:nvSpPr>
            <p:cNvPr id="44" name="Shape 44"/>
            <p:cNvSpPr/>
            <p:nvPr/>
          </p:nvSpPr>
          <p:spPr>
            <a:xfrm>
              <a:off x="0" y="0"/>
              <a:ext cx="11449050" cy="17135476"/>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p>
          </p:txBody>
        </p:sp>
        <p:sp>
          <p:nvSpPr>
            <p:cNvPr id="45" name="Shape 45"/>
            <p:cNvSpPr txBox="1"/>
            <p:nvPr/>
          </p:nvSpPr>
          <p:spPr>
            <a:xfrm>
              <a:off x="1520825" y="498599"/>
              <a:ext cx="2514600" cy="71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spcBef>
                  <a:spcPts val="1200"/>
                </a:spcBef>
                <a:defRPr i="1" sz="4400">
                  <a:latin typeface="Times New Roman"/>
                  <a:ea typeface="Times New Roman"/>
                  <a:cs typeface="Times New Roman"/>
                  <a:sym typeface="Times New Roman"/>
                </a:defRPr>
              </a:lvl1pPr>
            </a:lstStyle>
            <a:p>
              <a:pPr/>
              <a:r>
                <a:t>Before</a:t>
              </a:r>
            </a:p>
          </p:txBody>
        </p:sp>
      </p:grpSp>
      <p:grpSp>
        <p:nvGrpSpPr>
          <p:cNvPr id="49" name="Group 49"/>
          <p:cNvGrpSpPr/>
          <p:nvPr/>
        </p:nvGrpSpPr>
        <p:grpSpPr>
          <a:xfrm>
            <a:off x="24745950" y="23790275"/>
            <a:ext cx="11449050" cy="1279525"/>
            <a:chOff x="0" y="0"/>
            <a:chExt cx="11449050" cy="1279525"/>
          </a:xfrm>
        </p:grpSpPr>
        <p:sp>
          <p:nvSpPr>
            <p:cNvPr id="47" name="Shape 47"/>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p>
          </p:txBody>
        </p:sp>
        <p:sp>
          <p:nvSpPr>
            <p:cNvPr id="48" name="Shape 48"/>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pPr/>
              <a:r>
                <a:t>References</a:t>
              </a:r>
            </a:p>
          </p:txBody>
        </p:sp>
      </p:grpSp>
      <p:grpSp>
        <p:nvGrpSpPr>
          <p:cNvPr id="52" name="Shape 50"/>
          <p:cNvGrpSpPr/>
          <p:nvPr/>
        </p:nvGrpSpPr>
        <p:grpSpPr>
          <a:xfrm>
            <a:off x="24745950" y="25068212"/>
            <a:ext cx="11449050" cy="3373439"/>
            <a:chOff x="0" y="0"/>
            <a:chExt cx="11449050" cy="3373437"/>
          </a:xfrm>
        </p:grpSpPr>
        <p:sp>
          <p:nvSpPr>
            <p:cNvPr id="50" name="Rectangle"/>
            <p:cNvSpPr/>
            <p:nvPr/>
          </p:nvSpPr>
          <p:spPr>
            <a:xfrm>
              <a:off x="0" y="0"/>
              <a:ext cx="11449050" cy="3373438"/>
            </a:xfrm>
            <a:prstGeom prst="rect">
              <a:avLst/>
            </a:prstGeom>
            <a:solidFill>
              <a:srgbClr val="E5E5E5"/>
            </a:solidFill>
            <a:ln w="12700" cap="flat">
              <a:noFill/>
              <a:miter lim="400000"/>
            </a:ln>
            <a:effectLst/>
          </p:spPr>
          <p:txBody>
            <a:bodyPr wrap="square" lIns="45718" tIns="45718" rIns="45718" bIns="45718" numCol="1" anchor="t">
              <a:noAutofit/>
            </a:bodyPr>
            <a:lstStyle/>
            <a:p>
              <a:pPr>
                <a:defRPr sz="4400">
                  <a:latin typeface="Times New Roman"/>
                  <a:ea typeface="Times New Roman"/>
                  <a:cs typeface="Times New Roman"/>
                  <a:sym typeface="Times New Roman"/>
                </a:defRPr>
              </a:pPr>
            </a:p>
          </p:txBody>
        </p:sp>
        <p:sp>
          <p:nvSpPr>
            <p:cNvPr id="51" name="Facial mapping (landmarks) with Dlib + python by Italo José…"/>
            <p:cNvSpPr txBox="1"/>
            <p:nvPr/>
          </p:nvSpPr>
          <p:spPr>
            <a:xfrm>
              <a:off x="0" y="0"/>
              <a:ext cx="11449050" cy="2658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marL="571500" indent="-571500">
                <a:buSzPct val="100000"/>
                <a:buFont typeface="Arial"/>
                <a:buChar char="•"/>
                <a:defRPr b="1" sz="4400">
                  <a:latin typeface="Times New Roman"/>
                  <a:ea typeface="Times New Roman"/>
                  <a:cs typeface="Times New Roman"/>
                  <a:sym typeface="Times New Roman"/>
                </a:defRPr>
              </a:pPr>
              <a:r>
                <a:t>Facial mapping (landmarks) with Dlib + python </a:t>
              </a:r>
              <a:r>
                <a:rPr b="0"/>
                <a:t>by Italo José</a:t>
              </a:r>
            </a:p>
            <a:p>
              <a:pPr marL="571500" indent="-571500">
                <a:buSzPct val="100000"/>
                <a:buFont typeface="Arial"/>
                <a:buChar char="•"/>
                <a:defRPr sz="4400">
                  <a:latin typeface="Times New Roman"/>
                  <a:ea typeface="Times New Roman"/>
                  <a:cs typeface="Times New Roman"/>
                  <a:sym typeface="Times New Roman"/>
                </a:defRPr>
              </a:pPr>
              <a:r>
                <a:t>[FILL THIS PART OUT]</a:t>
              </a:r>
            </a:p>
          </p:txBody>
        </p:sp>
      </p:grpSp>
      <p:grpSp>
        <p:nvGrpSpPr>
          <p:cNvPr id="55" name="Group 53"/>
          <p:cNvGrpSpPr/>
          <p:nvPr/>
        </p:nvGrpSpPr>
        <p:grpSpPr>
          <a:xfrm>
            <a:off x="12544425" y="4464050"/>
            <a:ext cx="11449050" cy="1279525"/>
            <a:chOff x="0" y="0"/>
            <a:chExt cx="11449050" cy="1279525"/>
          </a:xfrm>
        </p:grpSpPr>
        <p:sp>
          <p:nvSpPr>
            <p:cNvPr id="53" name="Shape 51"/>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p>
          </p:txBody>
        </p:sp>
        <p:sp>
          <p:nvSpPr>
            <p:cNvPr id="54" name="Shape 52"/>
            <p:cNvSpPr txBox="1"/>
            <p:nvPr/>
          </p:nvSpPr>
          <p:spPr>
            <a:xfrm>
              <a:off x="0" y="214908"/>
              <a:ext cx="11449050" cy="849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pPr/>
              <a:r>
                <a:t>Model</a:t>
              </a:r>
            </a:p>
          </p:txBody>
        </p:sp>
      </p:grpSp>
      <p:grpSp>
        <p:nvGrpSpPr>
          <p:cNvPr id="58" name="Group 56"/>
          <p:cNvGrpSpPr/>
          <p:nvPr/>
        </p:nvGrpSpPr>
        <p:grpSpPr>
          <a:xfrm>
            <a:off x="12544425" y="5835650"/>
            <a:ext cx="11449050" cy="10013950"/>
            <a:chOff x="0" y="0"/>
            <a:chExt cx="11449050" cy="10013950"/>
          </a:xfrm>
        </p:grpSpPr>
        <p:sp>
          <p:nvSpPr>
            <p:cNvPr id="56" name="Shape 54"/>
            <p:cNvSpPr/>
            <p:nvPr/>
          </p:nvSpPr>
          <p:spPr>
            <a:xfrm>
              <a:off x="0" y="0"/>
              <a:ext cx="11449050" cy="10013950"/>
            </a:xfrm>
            <a:prstGeom prst="rect">
              <a:avLst/>
            </a:prstGeom>
            <a:solidFill>
              <a:srgbClr val="E5E5E5"/>
            </a:solidFill>
            <a:ln w="12700" cap="flat">
              <a:noFill/>
              <a:miter lim="400000"/>
            </a:ln>
            <a:effectLst/>
          </p:spPr>
          <p:txBody>
            <a:bodyPr wrap="square" lIns="45718" tIns="45718" rIns="45718" bIns="45718" numCol="1" anchor="ctr">
              <a:noAutofit/>
            </a:bodyPr>
            <a:lstStyle/>
            <a:p>
              <a:pPr defTabSz="4387850">
                <a:spcBef>
                  <a:spcPts val="1200"/>
                </a:spcBef>
                <a:defRPr sz="4400">
                  <a:latin typeface="Times New Roman"/>
                  <a:ea typeface="Times New Roman"/>
                  <a:cs typeface="Times New Roman"/>
                  <a:sym typeface="Times New Roman"/>
                </a:defRPr>
              </a:pPr>
            </a:p>
          </p:txBody>
        </p:sp>
        <p:sp>
          <p:nvSpPr>
            <p:cNvPr id="57" name="Shape 55"/>
            <p:cNvSpPr txBox="1"/>
            <p:nvPr/>
          </p:nvSpPr>
          <p:spPr>
            <a:xfrm>
              <a:off x="203200" y="116250"/>
              <a:ext cx="11226800" cy="345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We’re using a pre-trained model that was trained on the iBUG300-W dataset </a:t>
              </a:r>
            </a:p>
            <a:p>
              <a:pPr marL="571500" indent="-571500" defTabSz="4387850">
                <a:spcBef>
                  <a:spcPts val="1200"/>
                </a:spcBef>
                <a:buClr>
                  <a:srgbClr val="A6A6A6"/>
                </a:buClr>
                <a:buSzPct val="100000"/>
                <a:buChar char="•"/>
                <a:defRPr sz="4400">
                  <a:latin typeface="Times New Roman"/>
                  <a:ea typeface="Times New Roman"/>
                  <a:cs typeface="Times New Roman"/>
                  <a:sym typeface="Times New Roman"/>
                </a:defRPr>
              </a:pPr>
              <a:r>
                <a:t>W opted to use a pre-trained model because we have finals and couldn’t find the time to train the model ourselves</a:t>
              </a:r>
            </a:p>
          </p:txBody>
        </p:sp>
      </p:grpSp>
      <p:grpSp>
        <p:nvGrpSpPr>
          <p:cNvPr id="61" name="Group 59"/>
          <p:cNvGrpSpPr/>
          <p:nvPr/>
        </p:nvGrpSpPr>
        <p:grpSpPr>
          <a:xfrm>
            <a:off x="12525375" y="16703675"/>
            <a:ext cx="11449050" cy="1279525"/>
            <a:chOff x="0" y="0"/>
            <a:chExt cx="11449050" cy="1279525"/>
          </a:xfrm>
        </p:grpSpPr>
        <p:sp>
          <p:nvSpPr>
            <p:cNvPr id="59" name="Shape 57"/>
            <p:cNvSpPr/>
            <p:nvPr/>
          </p:nvSpPr>
          <p:spPr>
            <a:xfrm>
              <a:off x="0" y="0"/>
              <a:ext cx="11449050" cy="1279525"/>
            </a:xfrm>
            <a:prstGeom prst="rect">
              <a:avLst/>
            </a:prstGeom>
            <a:gradFill flip="none" rotWithShape="1">
              <a:gsLst>
                <a:gs pos="0">
                  <a:schemeClr val="accent1"/>
                </a:gs>
                <a:gs pos="8999">
                  <a:schemeClr val="accent1"/>
                </a:gs>
                <a:gs pos="10000">
                  <a:srgbClr val="595959"/>
                </a:gs>
                <a:gs pos="100000">
                  <a:srgbClr val="595959"/>
                </a:gs>
              </a:gsLst>
              <a:lin ang="16200000" scaled="0"/>
            </a:gradFill>
            <a:ln w="12700" cap="flat">
              <a:noFill/>
              <a:miter lim="400000"/>
            </a:ln>
            <a:effectLst/>
          </p:spPr>
          <p:txBody>
            <a:bodyPr wrap="square" lIns="45718" tIns="45718" rIns="45718" bIns="45718" numCol="1" anchor="ctr">
              <a:noAutofit/>
            </a:bodyPr>
            <a:lstStyle/>
            <a:p>
              <a:pPr algn="ctr" defTabSz="4387850">
                <a:defRPr sz="5400">
                  <a:solidFill>
                    <a:srgbClr val="FFFFFF"/>
                  </a:solidFill>
                  <a:latin typeface="Times New Roman"/>
                  <a:ea typeface="Times New Roman"/>
                  <a:cs typeface="Times New Roman"/>
                  <a:sym typeface="Times New Roman"/>
                </a:defRPr>
              </a:pPr>
            </a:p>
          </p:txBody>
        </p:sp>
        <p:sp>
          <p:nvSpPr>
            <p:cNvPr id="60" name="Shape 58"/>
            <p:cNvSpPr txBox="1"/>
            <p:nvPr/>
          </p:nvSpPr>
          <p:spPr>
            <a:xfrm>
              <a:off x="0" y="214910"/>
              <a:ext cx="11449050" cy="849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defTabSz="4387850">
                <a:defRPr sz="5400">
                  <a:solidFill>
                    <a:srgbClr val="FFFFFF"/>
                  </a:solidFill>
                  <a:latin typeface="Times New Roman"/>
                  <a:ea typeface="Times New Roman"/>
                  <a:cs typeface="Times New Roman"/>
                  <a:sym typeface="Times New Roman"/>
                </a:defRPr>
              </a:lvl1pPr>
            </a:lstStyle>
            <a:p>
              <a:pPr/>
              <a:r>
                <a:t>Inspiration</a:t>
              </a:r>
            </a:p>
          </p:txBody>
        </p:sp>
      </p:grpSp>
      <p:sp>
        <p:nvSpPr>
          <p:cNvPr id="62" name="Shape 60"/>
          <p:cNvSpPr/>
          <p:nvPr/>
        </p:nvSpPr>
        <p:spPr>
          <a:xfrm>
            <a:off x="12525375" y="17992725"/>
            <a:ext cx="11449050" cy="10471150"/>
          </a:xfrm>
          <a:prstGeom prst="rect">
            <a:avLst/>
          </a:prstGeom>
          <a:solidFill>
            <a:srgbClr val="E5E5E5"/>
          </a:solidFill>
          <a:ln w="12700">
            <a:miter lim="400000"/>
          </a:ln>
        </p:spPr>
        <p:txBody>
          <a:bodyPr lIns="45718" tIns="45718" rIns="45718" bIns="45718" anchor="ctr"/>
          <a:lstStyle/>
          <a:p>
            <a:pPr defTabSz="4387850">
              <a:spcBef>
                <a:spcPts val="1200"/>
              </a:spcBef>
              <a:defRPr sz="4400">
                <a:latin typeface="Times New Roman"/>
                <a:ea typeface="Times New Roman"/>
                <a:cs typeface="Times New Roman"/>
                <a:sym typeface="Times New Roman"/>
              </a:defRPr>
            </a:pPr>
          </a:p>
        </p:txBody>
      </p:sp>
      <p:sp>
        <p:nvSpPr>
          <p:cNvPr id="63" name="Shape 63"/>
          <p:cNvSpPr txBox="1"/>
          <p:nvPr/>
        </p:nvSpPr>
        <p:spPr>
          <a:xfrm>
            <a:off x="-2" y="2968625"/>
            <a:ext cx="36576004" cy="8564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5400">
                <a:solidFill>
                  <a:srgbClr val="BFBFBF"/>
                </a:solidFill>
                <a:latin typeface="Arial"/>
                <a:ea typeface="Arial"/>
                <a:cs typeface="Arial"/>
                <a:sym typeface="Arial"/>
              </a:defRPr>
            </a:lvl1pPr>
          </a:lstStyle>
          <a:p>
            <a:pPr/>
            <a:r>
              <a:t>Matt Xu, Michael Fang, Andrew Wei | Computer Vision CSE455 Autumn 2018 | University of Washington</a:t>
            </a:r>
          </a:p>
        </p:txBody>
      </p:sp>
      <p:pic>
        <p:nvPicPr>
          <p:cNvPr id="64" name="image.png" descr="image.png"/>
          <p:cNvPicPr>
            <a:picLocks noChangeAspect="1"/>
          </p:cNvPicPr>
          <p:nvPr/>
        </p:nvPicPr>
        <p:blipFill>
          <a:blip r:embed="rId2">
            <a:extLst/>
          </a:blip>
          <a:srcRect l="0" t="24717" r="0" b="28406"/>
          <a:stretch>
            <a:fillRect/>
          </a:stretch>
        </p:blipFill>
        <p:spPr>
          <a:xfrm>
            <a:off x="23571200" y="0"/>
            <a:ext cx="13004800" cy="3048000"/>
          </a:xfrm>
          <a:prstGeom prst="rect">
            <a:avLst/>
          </a:prstGeom>
          <a:ln w="12700">
            <a:miter lim="400000"/>
          </a:ln>
        </p:spPr>
      </p:pic>
      <p:grpSp>
        <p:nvGrpSpPr>
          <p:cNvPr id="67" name="Group 67"/>
          <p:cNvGrpSpPr/>
          <p:nvPr/>
        </p:nvGrpSpPr>
        <p:grpSpPr>
          <a:xfrm>
            <a:off x="-3" y="0"/>
            <a:ext cx="23571202" cy="3048000"/>
            <a:chOff x="0" y="0"/>
            <a:chExt cx="23571201" cy="3048000"/>
          </a:xfrm>
        </p:grpSpPr>
        <p:sp>
          <p:nvSpPr>
            <p:cNvPr id="65" name="Shape 65"/>
            <p:cNvSpPr/>
            <p:nvPr/>
          </p:nvSpPr>
          <p:spPr>
            <a:xfrm>
              <a:off x="-1" y="0"/>
              <a:ext cx="23571202" cy="3048000"/>
            </a:xfrm>
            <a:prstGeom prst="rect">
              <a:avLst/>
            </a:prstGeom>
            <a:solidFill>
              <a:srgbClr val="000000"/>
            </a:solidFill>
            <a:ln w="6350" cap="flat">
              <a:solidFill>
                <a:srgbClr val="000000"/>
              </a:solidFill>
              <a:prstDash val="solid"/>
              <a:round/>
            </a:ln>
            <a:effectLst/>
          </p:spPr>
          <p:txBody>
            <a:bodyPr wrap="square" lIns="45718" tIns="45718" rIns="45718" bIns="45718" numCol="1" anchor="ctr">
              <a:noAutofit/>
            </a:bodyPr>
            <a:lstStyle/>
            <a:p>
              <a:pPr>
                <a:defRPr sz="9600">
                  <a:solidFill>
                    <a:srgbClr val="FFFFFF"/>
                  </a:solidFill>
                  <a:latin typeface="Times New Roman"/>
                  <a:ea typeface="Times New Roman"/>
                  <a:cs typeface="Times New Roman"/>
                  <a:sym typeface="Times New Roman"/>
                </a:defRPr>
              </a:pPr>
            </a:p>
          </p:txBody>
        </p:sp>
        <p:sp>
          <p:nvSpPr>
            <p:cNvPr id="66" name="Shape 66"/>
            <p:cNvSpPr txBox="1"/>
            <p:nvPr/>
          </p:nvSpPr>
          <p:spPr>
            <a:xfrm>
              <a:off x="-1" y="799327"/>
              <a:ext cx="23571202" cy="1449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9600">
                  <a:solidFill>
                    <a:srgbClr val="FFFFFF"/>
                  </a:solidFill>
                  <a:latin typeface="Times New Roman"/>
                  <a:ea typeface="Times New Roman"/>
                  <a:cs typeface="Times New Roman"/>
                  <a:sym typeface="Times New Roman"/>
                </a:defRPr>
              </a:lvl1pPr>
            </a:lstStyle>
            <a:p>
              <a:pPr/>
              <a:r>
                <a:t>MemeDub</a:t>
              </a:r>
            </a:p>
          </p:txBody>
        </p:sp>
      </p:grpSp>
      <p:pic>
        <p:nvPicPr>
          <p:cNvPr id="68" name="Picture 2" descr="Picture 2"/>
          <p:cNvPicPr>
            <a:picLocks noChangeAspect="1"/>
          </p:cNvPicPr>
          <p:nvPr/>
        </p:nvPicPr>
        <p:blipFill>
          <a:blip r:embed="rId3">
            <a:extLst/>
          </a:blip>
          <a:stretch>
            <a:fillRect/>
          </a:stretch>
        </p:blipFill>
        <p:spPr>
          <a:xfrm>
            <a:off x="14749113" y="9661190"/>
            <a:ext cx="7223822" cy="5822325"/>
          </a:xfrm>
          <a:prstGeom prst="rect">
            <a:avLst/>
          </a:prstGeom>
          <a:ln w="12700">
            <a:miter lim="400000"/>
          </a:ln>
        </p:spPr>
      </p:pic>
      <p:pic>
        <p:nvPicPr>
          <p:cNvPr id="69" name="Picture 4" descr="Picture 4"/>
          <p:cNvPicPr>
            <a:picLocks noChangeAspect="1"/>
          </p:cNvPicPr>
          <p:nvPr/>
        </p:nvPicPr>
        <p:blipFill>
          <a:blip r:embed="rId4">
            <a:extLst/>
          </a:blip>
          <a:stretch>
            <a:fillRect/>
          </a:stretch>
        </p:blipFill>
        <p:spPr>
          <a:xfrm>
            <a:off x="12914661" y="24114171"/>
            <a:ext cx="7024339" cy="3951192"/>
          </a:xfrm>
          <a:prstGeom prst="rect">
            <a:avLst/>
          </a:prstGeom>
          <a:ln w="12700">
            <a:miter lim="400000"/>
          </a:ln>
        </p:spPr>
      </p:pic>
      <p:pic>
        <p:nvPicPr>
          <p:cNvPr id="70" name="Picture 6" descr="Picture 6"/>
          <p:cNvPicPr>
            <a:picLocks noChangeAspect="1"/>
          </p:cNvPicPr>
          <p:nvPr/>
        </p:nvPicPr>
        <p:blipFill>
          <a:blip r:embed="rId5">
            <a:extLst/>
          </a:blip>
          <a:stretch>
            <a:fillRect/>
          </a:stretch>
        </p:blipFill>
        <p:spPr>
          <a:xfrm>
            <a:off x="18232437" y="18180048"/>
            <a:ext cx="5389564" cy="5872851"/>
          </a:xfrm>
          <a:prstGeom prst="rect">
            <a:avLst/>
          </a:prstGeom>
          <a:ln w="12700">
            <a:miter lim="400000"/>
          </a:ln>
        </p:spPr>
      </p:pic>
      <p:pic>
        <p:nvPicPr>
          <p:cNvPr id="71" name="Picture 10" descr="Picture 10"/>
          <p:cNvPicPr>
            <a:picLocks noChangeAspect="1"/>
          </p:cNvPicPr>
          <p:nvPr/>
        </p:nvPicPr>
        <p:blipFill>
          <a:blip r:embed="rId6">
            <a:extLst/>
          </a:blip>
          <a:stretch>
            <a:fillRect/>
          </a:stretch>
        </p:blipFill>
        <p:spPr>
          <a:xfrm>
            <a:off x="12914661" y="19075415"/>
            <a:ext cx="5421748" cy="5079044"/>
          </a:xfrm>
          <a:prstGeom prst="rect">
            <a:avLst/>
          </a:prstGeom>
          <a:ln w="12700">
            <a:miter lim="400000"/>
          </a:ln>
        </p:spPr>
      </p:pic>
      <p:pic>
        <p:nvPicPr>
          <p:cNvPr id="72" name="Picture 12" descr="Picture 12"/>
          <p:cNvPicPr>
            <a:picLocks noChangeAspect="1"/>
          </p:cNvPicPr>
          <p:nvPr/>
        </p:nvPicPr>
        <p:blipFill>
          <a:blip r:embed="rId7">
            <a:extLst/>
          </a:blip>
          <a:stretch>
            <a:fillRect/>
          </a:stretch>
        </p:blipFill>
        <p:spPr>
          <a:xfrm>
            <a:off x="20610859" y="24121113"/>
            <a:ext cx="2723121" cy="3944251"/>
          </a:xfrm>
          <a:prstGeom prst="rect">
            <a:avLst/>
          </a:prstGeom>
          <a:ln w="12700">
            <a:miter lim="400000"/>
          </a:ln>
        </p:spPr>
      </p:pic>
      <p:pic>
        <p:nvPicPr>
          <p:cNvPr id="73" name="Picture 2" descr="Picture 2"/>
          <p:cNvPicPr>
            <a:picLocks noChangeAspect="1"/>
          </p:cNvPicPr>
          <p:nvPr/>
        </p:nvPicPr>
        <p:blipFill>
          <a:blip r:embed="rId8">
            <a:extLst/>
          </a:blip>
          <a:stretch>
            <a:fillRect/>
          </a:stretch>
        </p:blipFill>
        <p:spPr>
          <a:xfrm>
            <a:off x="4460685" y="518972"/>
            <a:ext cx="2705479" cy="2010056"/>
          </a:xfrm>
          <a:prstGeom prst="rect">
            <a:avLst/>
          </a:prstGeom>
          <a:ln w="12700">
            <a:miter lim="400000"/>
          </a:ln>
        </p:spPr>
      </p:pic>
      <p:pic>
        <p:nvPicPr>
          <p:cNvPr id="74" name="Picture 67" descr="Picture 67"/>
          <p:cNvPicPr>
            <a:picLocks noChangeAspect="1"/>
          </p:cNvPicPr>
          <p:nvPr/>
        </p:nvPicPr>
        <p:blipFill>
          <a:blip r:embed="rId8">
            <a:extLst/>
          </a:blip>
          <a:stretch>
            <a:fillRect/>
          </a:stretch>
        </p:blipFill>
        <p:spPr>
          <a:xfrm flipH="1">
            <a:off x="16297462" y="479284"/>
            <a:ext cx="2705478" cy="2010057"/>
          </a:xfrm>
          <a:prstGeom prst="rect">
            <a:avLst/>
          </a:prstGeom>
          <a:ln w="12700">
            <a:miter lim="400000"/>
          </a:ln>
        </p:spPr>
      </p:pic>
      <p:sp>
        <p:nvSpPr>
          <p:cNvPr id="75" name="Shape 45"/>
          <p:cNvSpPr txBox="1"/>
          <p:nvPr/>
        </p:nvSpPr>
        <p:spPr>
          <a:xfrm>
            <a:off x="31930975" y="6357201"/>
            <a:ext cx="2514600" cy="7154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4387850">
              <a:spcBef>
                <a:spcPts val="1200"/>
              </a:spcBef>
              <a:defRPr i="1" sz="4400">
                <a:latin typeface="Times New Roman"/>
                <a:ea typeface="Times New Roman"/>
                <a:cs typeface="Times New Roman"/>
                <a:sym typeface="Times New Roman"/>
              </a:defRPr>
            </a:lvl1pPr>
          </a:lstStyle>
          <a:p>
            <a:pPr/>
            <a:r>
              <a:t>After</a:t>
            </a:r>
          </a:p>
        </p:txBody>
      </p:sp>
      <p:pic>
        <p:nvPicPr>
          <p:cNvPr id="76" name="Picture 4" descr="Picture 4"/>
          <p:cNvPicPr>
            <a:picLocks noChangeAspect="1"/>
          </p:cNvPicPr>
          <p:nvPr/>
        </p:nvPicPr>
        <p:blipFill>
          <a:blip r:embed="rId9">
            <a:extLst/>
          </a:blip>
          <a:stretch>
            <a:fillRect/>
          </a:stretch>
        </p:blipFill>
        <p:spPr>
          <a:xfrm>
            <a:off x="25077492" y="7104837"/>
            <a:ext cx="5240583" cy="2954652"/>
          </a:xfrm>
          <a:prstGeom prst="rect">
            <a:avLst/>
          </a:prstGeom>
          <a:ln w="12700">
            <a:miter lim="400000"/>
          </a:ln>
        </p:spPr>
      </p:pic>
      <p:sp>
        <p:nvSpPr>
          <p:cNvPr id="77" name="Shape 45"/>
          <p:cNvSpPr txBox="1"/>
          <p:nvPr/>
        </p:nvSpPr>
        <p:spPr>
          <a:xfrm>
            <a:off x="29098875" y="5980468"/>
            <a:ext cx="2514600" cy="7154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4387850">
              <a:spcBef>
                <a:spcPts val="1200"/>
              </a:spcBef>
              <a:defRPr b="1" sz="4400" u="sng">
                <a:latin typeface="Times New Roman"/>
                <a:ea typeface="Times New Roman"/>
                <a:cs typeface="Times New Roman"/>
                <a:sym typeface="Times New Roman"/>
              </a:defRPr>
            </a:lvl1pPr>
          </a:lstStyle>
          <a:p>
            <a:pPr/>
            <a:r>
              <a:t>Images</a:t>
            </a:r>
          </a:p>
        </p:txBody>
      </p:sp>
      <p:pic>
        <p:nvPicPr>
          <p:cNvPr id="78" name="Picture 6" descr="Picture 6"/>
          <p:cNvPicPr>
            <a:picLocks noChangeAspect="1"/>
          </p:cNvPicPr>
          <p:nvPr/>
        </p:nvPicPr>
        <p:blipFill>
          <a:blip r:embed="rId10">
            <a:extLst/>
          </a:blip>
          <a:stretch>
            <a:fillRect/>
          </a:stretch>
        </p:blipFill>
        <p:spPr>
          <a:xfrm>
            <a:off x="30598817" y="7099620"/>
            <a:ext cx="5240582" cy="2954651"/>
          </a:xfrm>
          <a:prstGeom prst="rect">
            <a:avLst/>
          </a:prstGeom>
          <a:ln w="12700">
            <a:miter lim="400000"/>
          </a:ln>
        </p:spPr>
      </p:pic>
      <p:pic>
        <p:nvPicPr>
          <p:cNvPr id="79" name="Picture 8" descr="Picture 8"/>
          <p:cNvPicPr>
            <a:picLocks noChangeAspect="1"/>
          </p:cNvPicPr>
          <p:nvPr/>
        </p:nvPicPr>
        <p:blipFill>
          <a:blip r:embed="rId11">
            <a:extLst/>
          </a:blip>
          <a:stretch>
            <a:fillRect/>
          </a:stretch>
        </p:blipFill>
        <p:spPr>
          <a:xfrm>
            <a:off x="25077492" y="10137006"/>
            <a:ext cx="5247006" cy="2623504"/>
          </a:xfrm>
          <a:prstGeom prst="rect">
            <a:avLst/>
          </a:prstGeom>
          <a:ln w="12700">
            <a:miter lim="400000"/>
          </a:ln>
        </p:spPr>
      </p:pic>
      <p:pic>
        <p:nvPicPr>
          <p:cNvPr id="80" name="Picture 10" descr="Picture 10"/>
          <p:cNvPicPr>
            <a:picLocks noChangeAspect="1"/>
          </p:cNvPicPr>
          <p:nvPr/>
        </p:nvPicPr>
        <p:blipFill>
          <a:blip r:embed="rId12">
            <a:extLst/>
          </a:blip>
          <a:stretch>
            <a:fillRect/>
          </a:stretch>
        </p:blipFill>
        <p:spPr>
          <a:xfrm>
            <a:off x="30592393" y="10134292"/>
            <a:ext cx="5247007" cy="2623504"/>
          </a:xfrm>
          <a:prstGeom prst="rect">
            <a:avLst/>
          </a:prstGeom>
          <a:ln w="12700">
            <a:miter lim="400000"/>
          </a:ln>
        </p:spPr>
      </p:pic>
      <p:sp>
        <p:nvSpPr>
          <p:cNvPr id="81" name="Shape 45"/>
          <p:cNvSpPr txBox="1"/>
          <p:nvPr/>
        </p:nvSpPr>
        <p:spPr>
          <a:xfrm>
            <a:off x="29098875" y="12846087"/>
            <a:ext cx="2514600" cy="7154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defTabSz="4387850">
              <a:spcBef>
                <a:spcPts val="1200"/>
              </a:spcBef>
              <a:defRPr b="1" sz="4400" u="sng">
                <a:latin typeface="Times New Roman"/>
                <a:ea typeface="Times New Roman"/>
                <a:cs typeface="Times New Roman"/>
                <a:sym typeface="Times New Roman"/>
              </a:defRPr>
            </a:lvl1pPr>
          </a:lstStyle>
          <a:p>
            <a:pPr/>
            <a:r>
              <a:t>Video</a:t>
            </a:r>
          </a:p>
        </p:txBody>
      </p:sp>
      <p:pic>
        <p:nvPicPr>
          <p:cNvPr id="82" name="Screen Shot 2018-12-10 at 2.17.09 PM.png" descr="Screen Shot 2018-12-10 at 2.17.09 PM.png"/>
          <p:cNvPicPr>
            <a:picLocks noChangeAspect="1"/>
          </p:cNvPicPr>
          <p:nvPr/>
        </p:nvPicPr>
        <p:blipFill>
          <a:blip r:embed="rId13">
            <a:extLst/>
          </a:blip>
          <a:stretch>
            <a:fillRect/>
          </a:stretch>
        </p:blipFill>
        <p:spPr>
          <a:xfrm>
            <a:off x="25077492" y="13722314"/>
            <a:ext cx="7024340" cy="4477394"/>
          </a:xfrm>
          <a:prstGeom prst="rect">
            <a:avLst/>
          </a:prstGeom>
          <a:ln w="12700">
            <a:miter lim="400000"/>
          </a:ln>
        </p:spPr>
      </p:pic>
      <p:pic>
        <p:nvPicPr>
          <p:cNvPr id="83" name="Screen Shot 2018-12-10 at 2.35.11 PM.png" descr="Screen Shot 2018-12-10 at 2.35.11 PM.png"/>
          <p:cNvPicPr>
            <a:picLocks noChangeAspect="1"/>
          </p:cNvPicPr>
          <p:nvPr/>
        </p:nvPicPr>
        <p:blipFill>
          <a:blip r:embed="rId14">
            <a:extLst/>
          </a:blip>
          <a:stretch>
            <a:fillRect/>
          </a:stretch>
        </p:blipFill>
        <p:spPr>
          <a:xfrm>
            <a:off x="28645453" y="18124256"/>
            <a:ext cx="7367592" cy="469618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Calibri"/>
        <a:ea typeface="Calibri"/>
        <a:cs typeface="Calibri"/>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7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